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Comfortaa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omfortaa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schemas.openxmlformats.org/officeDocument/2006/relationships/font" Target="fonts/Comforta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00eb21e40_2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b00eb21e40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00eb2210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b00eb2210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00eb21e40_2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b00eb21e40_2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00eb21e40_2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b00eb21e40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00eb2210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00eb2210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00eb2210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b00eb2210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00eb2210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b00eb2210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00eb2210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b00eb2210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b00eb2210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b00eb2210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00eb2210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00eb2210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">
  <p:cSld name="TITLE_AND_BODY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>
            <p:ph type="title"/>
          </p:nvPr>
        </p:nvSpPr>
        <p:spPr>
          <a:xfrm>
            <a:off x="266700" y="637794"/>
            <a:ext cx="28575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1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1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1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1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1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1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1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1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1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05" name="Google Shape;105;p27"/>
          <p:cNvSpPr txBox="1"/>
          <p:nvPr>
            <p:ph idx="1" type="body"/>
          </p:nvPr>
        </p:nvSpPr>
        <p:spPr>
          <a:xfrm>
            <a:off x="2438400" y="3486151"/>
            <a:ext cx="60960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0" i="0" sz="2000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spreadsheets/d/1yOvqRbYa9iVLa0R-qaZI9e9xXjL6z-n_AYH8v-RGEJU/edit#gid=0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hyperlink" Target="https://www.rivernetwork.org/connect-learn/resources/effective-data-webinars/" TargetMode="External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7.jp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hyperlink" Target="https://datastudio.google.com/reporting/1fa76ac8-2c80-45a4-ae93-2beb37621d8c/page/qq2nB" TargetMode="External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4" name="Google Shape;11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31525"/>
            <a:ext cx="9144000" cy="121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3985050"/>
            <a:ext cx="24384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8275"/>
            <a:ext cx="5856175" cy="348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00000" y="18275"/>
            <a:ext cx="3144000" cy="38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2719550"/>
            <a:ext cx="9144000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8"/>
          <p:cNvSpPr txBox="1"/>
          <p:nvPr/>
        </p:nvSpPr>
        <p:spPr>
          <a:xfrm>
            <a:off x="519050" y="2953975"/>
            <a:ext cx="83133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Visualization Tools - Data Studio</a:t>
            </a:r>
            <a:endParaRPr b="1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/>
          <p:nvPr/>
        </p:nvSpPr>
        <p:spPr>
          <a:xfrm>
            <a:off x="910950" y="2053950"/>
            <a:ext cx="49710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a link to a dataset: I will paste this in the Zoom chat box. Feel free to follow along or just watch the demo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https://docs.google.com/spreadsheets/d/1yOvqRbYa9iVLa0R-qaZI9e9xXjL6z-n_AYH8v-RGEJU/edit#gid=0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7"/>
          <p:cNvSpPr txBox="1"/>
          <p:nvPr>
            <p:ph type="title"/>
          </p:nvPr>
        </p:nvSpPr>
        <p:spPr>
          <a:xfrm>
            <a:off x="259925" y="151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Let’s see how it works!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775" y="1331375"/>
            <a:ext cx="2313278" cy="74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4175" y="0"/>
            <a:ext cx="91440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9"/>
          <p:cNvSpPr txBox="1"/>
          <p:nvPr/>
        </p:nvSpPr>
        <p:spPr>
          <a:xfrm>
            <a:off x="110425" y="121050"/>
            <a:ext cx="8709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200">
                <a:solidFill>
                  <a:srgbClr val="FFFFFF"/>
                </a:solidFill>
              </a:rPr>
              <a:t>Data Products and Visualization Tools</a:t>
            </a:r>
            <a:endParaRPr b="1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3947" y="3551274"/>
            <a:ext cx="1701654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7834" y="2417275"/>
            <a:ext cx="1973867" cy="79745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9"/>
          <p:cNvSpPr txBox="1"/>
          <p:nvPr/>
        </p:nvSpPr>
        <p:spPr>
          <a:xfrm>
            <a:off x="3680550" y="3480175"/>
            <a:ext cx="51900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https://www.rivernetwork.org/connect-learn/resources/effective-data-webinars/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Past Webinars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List of data products and visualization tools offered </a:t>
            </a:r>
            <a:endParaRPr/>
          </a:p>
        </p:txBody>
      </p:sp>
      <p:pic>
        <p:nvPicPr>
          <p:cNvPr id="130" name="Google Shape;130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76153" y="1028700"/>
            <a:ext cx="4112758" cy="229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0"/>
          <p:cNvSpPr txBox="1"/>
          <p:nvPr/>
        </p:nvSpPr>
        <p:spPr>
          <a:xfrm>
            <a:off x="110425" y="121050"/>
            <a:ext cx="6084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200">
                <a:solidFill>
                  <a:srgbClr val="FFFFFF"/>
                </a:solidFill>
              </a:rPr>
              <a:t>Data Visualization Tools</a:t>
            </a:r>
            <a:r>
              <a:rPr b="1" i="0" lang="en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0"/>
          <p:cNvSpPr txBox="1"/>
          <p:nvPr/>
        </p:nvSpPr>
        <p:spPr>
          <a:xfrm>
            <a:off x="379750" y="984738"/>
            <a:ext cx="36303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30"/>
          <p:cNvPicPr preferRelativeResize="0"/>
          <p:nvPr/>
        </p:nvPicPr>
        <p:blipFill rotWithShape="1">
          <a:blip r:embed="rId4">
            <a:alphaModFix/>
          </a:blip>
          <a:srcRect b="43320" l="47571" r="5638" t="18356"/>
          <a:stretch/>
        </p:blipFill>
        <p:spPr>
          <a:xfrm>
            <a:off x="6799075" y="1691500"/>
            <a:ext cx="2121602" cy="231682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0"/>
          <p:cNvSpPr txBox="1"/>
          <p:nvPr/>
        </p:nvSpPr>
        <p:spPr>
          <a:xfrm>
            <a:off x="6799075" y="4008325"/>
            <a:ext cx="2121600" cy="12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Adam Griggs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Science Manager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River Network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agriggs@rivernetwork.org</a:t>
            </a:r>
            <a:endParaRPr sz="1100"/>
          </a:p>
        </p:txBody>
      </p:sp>
      <p:pic>
        <p:nvPicPr>
          <p:cNvPr id="140" name="Google Shape;14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2934" y="894050"/>
            <a:ext cx="1973867" cy="79745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0"/>
          <p:cNvSpPr txBox="1"/>
          <p:nvPr>
            <p:ph type="title"/>
          </p:nvPr>
        </p:nvSpPr>
        <p:spPr>
          <a:xfrm>
            <a:off x="114150" y="1016638"/>
            <a:ext cx="6355500" cy="4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Today’s Agenda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2" name="Google Shape;142;p30"/>
          <p:cNvSpPr txBox="1"/>
          <p:nvPr>
            <p:ph idx="1" type="body"/>
          </p:nvPr>
        </p:nvSpPr>
        <p:spPr>
          <a:xfrm>
            <a:off x="236700" y="1763155"/>
            <a:ext cx="6355500" cy="289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What is Data Studio and how can it help me?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	Getting Started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		Creating a Data Source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			Building a Report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				Publish and Share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					Demo time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						Final Q&amp;A Wrap-up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1"/>
          <p:cNvSpPr txBox="1"/>
          <p:nvPr/>
        </p:nvSpPr>
        <p:spPr>
          <a:xfrm>
            <a:off x="392275" y="1180163"/>
            <a:ext cx="52809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DS is a Google data visualization tool, free for use and available through your browser.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Char char="●"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“Live” data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Char char="●"/>
            </a:pPr>
            <a:r>
              <a:rPr lang="en" sz="2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Data dashboards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Char char="●"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Mapping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Char char="●"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Charts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Char char="●"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Add images and media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Char char="●"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Embeddable on your website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9" name="Google Shape;14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3575" y="2200675"/>
            <a:ext cx="3413454" cy="229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1"/>
          <p:cNvSpPr txBox="1"/>
          <p:nvPr>
            <p:ph idx="4294967295" type="title"/>
          </p:nvPr>
        </p:nvSpPr>
        <p:spPr>
          <a:xfrm>
            <a:off x="259925" y="151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What is Google Data Studio?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>
            <p:ph idx="1" type="body"/>
          </p:nvPr>
        </p:nvSpPr>
        <p:spPr>
          <a:xfrm>
            <a:off x="265875" y="1170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			1						2						3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Create a data source	</a:t>
            </a:r>
            <a:r>
              <a:rPr b="1" lang="en" sz="2900">
                <a:latin typeface="Comfortaa"/>
                <a:ea typeface="Comfortaa"/>
                <a:cs typeface="Comfortaa"/>
                <a:sym typeface="Comfortaa"/>
              </a:rPr>
              <a:t>→ 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    Build report	       </a:t>
            </a:r>
            <a:r>
              <a:rPr b="1" lang="en" sz="2900">
                <a:latin typeface="Comfortaa"/>
                <a:ea typeface="Comfortaa"/>
                <a:cs typeface="Comfortaa"/>
                <a:sym typeface="Comfortaa"/>
              </a:rPr>
              <a:t>→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	Publish and share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6" name="Google Shape;1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949" y="2906999"/>
            <a:ext cx="1469600" cy="15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2579" y="2948401"/>
            <a:ext cx="2398826" cy="181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2"/>
          <p:cNvSpPr/>
          <p:nvPr/>
        </p:nvSpPr>
        <p:spPr>
          <a:xfrm>
            <a:off x="7064800" y="3584850"/>
            <a:ext cx="375900" cy="366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cxnSp>
        <p:nvCxnSpPr>
          <p:cNvPr id="159" name="Google Shape;159;p32"/>
          <p:cNvCxnSpPr>
            <a:stCxn id="158" idx="1"/>
          </p:cNvCxnSpPr>
          <p:nvPr/>
        </p:nvCxnSpPr>
        <p:spPr>
          <a:xfrm>
            <a:off x="7119849" y="3638537"/>
            <a:ext cx="632400" cy="4782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Google Shape;160;p32"/>
          <p:cNvSpPr/>
          <p:nvPr/>
        </p:nvSpPr>
        <p:spPr>
          <a:xfrm rot="6121088">
            <a:off x="7605279" y="3080899"/>
            <a:ext cx="376042" cy="366509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cxnSp>
        <p:nvCxnSpPr>
          <p:cNvPr id="161" name="Google Shape;161;p32"/>
          <p:cNvCxnSpPr/>
          <p:nvPr/>
        </p:nvCxnSpPr>
        <p:spPr>
          <a:xfrm flipH="1">
            <a:off x="7173900" y="3367675"/>
            <a:ext cx="495000" cy="4677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Google Shape;162;p32"/>
          <p:cNvSpPr/>
          <p:nvPr/>
        </p:nvSpPr>
        <p:spPr>
          <a:xfrm rot="6121088">
            <a:off x="7625679" y="3933699"/>
            <a:ext cx="376042" cy="366509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163" name="Google Shape;16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40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2"/>
          <p:cNvSpPr txBox="1"/>
          <p:nvPr>
            <p:ph type="title"/>
          </p:nvPr>
        </p:nvSpPr>
        <p:spPr>
          <a:xfrm>
            <a:off x="259925" y="151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How does it work?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675" y="1836000"/>
            <a:ext cx="7495900" cy="317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3"/>
          <p:cNvSpPr txBox="1"/>
          <p:nvPr>
            <p:ph idx="1" type="body"/>
          </p:nvPr>
        </p:nvSpPr>
        <p:spPr>
          <a:xfrm>
            <a:off x="311700" y="1152475"/>
            <a:ext cx="8520600" cy="7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DS can connect to numerous data sources… easiest being Google Sheets.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1" name="Google Shape;171;p33"/>
          <p:cNvPicPr preferRelativeResize="0"/>
          <p:nvPr/>
        </p:nvPicPr>
        <p:blipFill rotWithShape="1">
          <a:blip r:embed="rId4">
            <a:alphaModFix/>
          </a:blip>
          <a:srcRect b="14420" l="0" r="0" t="0"/>
          <a:stretch/>
        </p:blipFill>
        <p:spPr>
          <a:xfrm>
            <a:off x="613750" y="2234398"/>
            <a:ext cx="3114675" cy="26329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2" name="Google Shape;172;p33"/>
          <p:cNvPicPr preferRelativeResize="0"/>
          <p:nvPr/>
        </p:nvPicPr>
        <p:blipFill rotWithShape="1">
          <a:blip r:embed="rId5">
            <a:alphaModFix/>
          </a:blip>
          <a:srcRect b="14420" l="0" r="1584" t="0"/>
          <a:stretch/>
        </p:blipFill>
        <p:spPr>
          <a:xfrm>
            <a:off x="5071275" y="2234400"/>
            <a:ext cx="3580825" cy="26329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3" name="Google Shape;173;p33"/>
          <p:cNvSpPr txBox="1"/>
          <p:nvPr/>
        </p:nvSpPr>
        <p:spPr>
          <a:xfrm>
            <a:off x="1159788" y="1836000"/>
            <a:ext cx="2632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omfortaa"/>
                <a:ea typeface="Comfortaa"/>
                <a:cs typeface="Comfortaa"/>
                <a:sym typeface="Comfortaa"/>
              </a:rPr>
              <a:t>“Matrix”, “flat”, “tidy” (DWRI)</a:t>
            </a:r>
            <a:endParaRPr i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4" name="Google Shape;174;p33"/>
          <p:cNvSpPr txBox="1"/>
          <p:nvPr/>
        </p:nvSpPr>
        <p:spPr>
          <a:xfrm>
            <a:off x="6417596" y="1836000"/>
            <a:ext cx="18186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omfortaa"/>
                <a:ea typeface="Comfortaa"/>
                <a:cs typeface="Comfortaa"/>
                <a:sym typeface="Comfortaa"/>
              </a:rPr>
              <a:t>“Stacked” (WQX)</a:t>
            </a:r>
            <a:endParaRPr i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5" name="Google Shape;175;p33"/>
          <p:cNvSpPr txBox="1"/>
          <p:nvPr/>
        </p:nvSpPr>
        <p:spPr>
          <a:xfrm rot="-405">
            <a:off x="2167050" y="2570740"/>
            <a:ext cx="5095500" cy="5799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Poll 1: How is your data currently stored?</a:t>
            </a:r>
            <a:endParaRPr b="1"/>
          </a:p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11700" y="1152475"/>
            <a:ext cx="8520600" cy="7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Data will need to be organized in a standardized format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7" name="Google Shape;177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91440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3"/>
          <p:cNvSpPr txBox="1"/>
          <p:nvPr>
            <p:ph type="title"/>
          </p:nvPr>
        </p:nvSpPr>
        <p:spPr>
          <a:xfrm>
            <a:off x="259925" y="151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Step 1: Create a Data Source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Give some thought to the type of report you want to build: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i="1" lang="en">
                <a:latin typeface="Comfortaa"/>
                <a:ea typeface="Comfortaa"/>
                <a:cs typeface="Comfortaa"/>
                <a:sym typeface="Comfortaa"/>
              </a:rPr>
              <a:t>Data Discovery app: What data is available?</a:t>
            </a:r>
            <a:endParaRPr i="1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i="1" lang="en">
                <a:latin typeface="Comfortaa"/>
                <a:ea typeface="Comfortaa"/>
                <a:cs typeface="Comfortaa"/>
                <a:sym typeface="Comfortaa"/>
              </a:rPr>
              <a:t>Story of a pollutant: Chlorides across the watershed</a:t>
            </a:r>
            <a:endParaRPr i="1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i="1" lang="en">
                <a:latin typeface="Comfortaa"/>
                <a:ea typeface="Comfortaa"/>
                <a:cs typeface="Comfortaa"/>
                <a:sym typeface="Comfortaa"/>
              </a:rPr>
              <a:t>Station deep dive: What’s happening at this location?</a:t>
            </a:r>
            <a:endParaRPr i="1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i="1" lang="en">
                <a:latin typeface="Comfortaa"/>
                <a:ea typeface="Comfortaa"/>
                <a:cs typeface="Comfortaa"/>
                <a:sym typeface="Comfortaa"/>
              </a:rPr>
              <a:t>Scorecard: Rolled up data ready for non-science audiences</a:t>
            </a:r>
            <a:endParaRPr i="1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i="1" lang="en">
                <a:latin typeface="Comfortaa"/>
                <a:ea typeface="Comfortaa"/>
                <a:cs typeface="Comfortaa"/>
                <a:sym typeface="Comfortaa"/>
              </a:rPr>
              <a:t>Data Explorer: Robust app to help you ask and answer questions</a:t>
            </a:r>
            <a:endParaRPr i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4" name="Google Shape;18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4"/>
          <p:cNvSpPr txBox="1"/>
          <p:nvPr>
            <p:ph type="title"/>
          </p:nvPr>
        </p:nvSpPr>
        <p:spPr>
          <a:xfrm>
            <a:off x="259925" y="151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Step 2: Build a Report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6050" y="76200"/>
            <a:ext cx="1661751" cy="63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" y="1093925"/>
            <a:ext cx="7997095" cy="39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40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5"/>
          <p:cNvSpPr txBox="1"/>
          <p:nvPr>
            <p:ph type="title"/>
          </p:nvPr>
        </p:nvSpPr>
        <p:spPr>
          <a:xfrm>
            <a:off x="259925" y="151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Step 2: Build a Report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6"/>
          <p:cNvSpPr txBox="1"/>
          <p:nvPr>
            <p:ph type="title"/>
          </p:nvPr>
        </p:nvSpPr>
        <p:spPr>
          <a:xfrm>
            <a:off x="259925" y="151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Step 3: Publish your Report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200" name="Google Shape;20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5400" y="1265125"/>
            <a:ext cx="2994050" cy="239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6"/>
          <p:cNvSpPr txBox="1"/>
          <p:nvPr/>
        </p:nvSpPr>
        <p:spPr>
          <a:xfrm>
            <a:off x="479450" y="1501625"/>
            <a:ext cx="4953600" cy="26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Get a link to a stand-alone page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Easily embed the live report in your website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Build custom viewers for boards or funders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Schedule email delivery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